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handoutMasterIdLst>
    <p:handoutMasterId r:id="rId31"/>
  </p:handoutMasterIdLst>
  <p:sldIdLst>
    <p:sldId id="256" r:id="rId2"/>
    <p:sldId id="282" r:id="rId3"/>
    <p:sldId id="280" r:id="rId4"/>
    <p:sldId id="278" r:id="rId5"/>
    <p:sldId id="279" r:id="rId6"/>
    <p:sldId id="281" r:id="rId7"/>
    <p:sldId id="289" r:id="rId8"/>
    <p:sldId id="283" r:id="rId9"/>
    <p:sldId id="284" r:id="rId10"/>
    <p:sldId id="264" r:id="rId11"/>
    <p:sldId id="266" r:id="rId12"/>
    <p:sldId id="287" r:id="rId13"/>
    <p:sldId id="288" r:id="rId14"/>
    <p:sldId id="277" r:id="rId15"/>
    <p:sldId id="263" r:id="rId16"/>
    <p:sldId id="275" r:id="rId17"/>
    <p:sldId id="276" r:id="rId18"/>
    <p:sldId id="265" r:id="rId19"/>
    <p:sldId id="267" r:id="rId20"/>
    <p:sldId id="260" r:id="rId21"/>
    <p:sldId id="259" r:id="rId22"/>
    <p:sldId id="268" r:id="rId23"/>
    <p:sldId id="269" r:id="rId24"/>
    <p:sldId id="285" r:id="rId25"/>
    <p:sldId id="286" r:id="rId26"/>
    <p:sldId id="290" r:id="rId27"/>
    <p:sldId id="262" r:id="rId28"/>
    <p:sldId id="261" r:id="rId29"/>
    <p:sldId id="274" r:id="rId30"/>
  </p:sldIdLst>
  <p:sldSz cx="12192000" cy="6858000"/>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44" d="100"/>
          <a:sy n="44" d="100"/>
        </p:scale>
        <p:origin x="53" y="3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6" y="0"/>
            <a:ext cx="4057333" cy="355083"/>
          </a:xfrm>
          <a:prstGeom prst="rect">
            <a:avLst/>
          </a:prstGeom>
        </p:spPr>
        <p:txBody>
          <a:bodyPr vert="horz" lIns="93936" tIns="46968" rIns="93936" bIns="46968" rtlCol="0"/>
          <a:lstStyle>
            <a:lvl1pPr algn="r">
              <a:defRPr sz="1200"/>
            </a:lvl1pPr>
          </a:lstStyle>
          <a:p>
            <a:fld id="{D662241C-A8E0-4560-9A7E-9D9DC0552DD3}" type="datetimeFigureOut">
              <a:rPr lang="en-US" smtClean="0"/>
              <a:t>9/18/2016</a:t>
            </a:fld>
            <a:endParaRPr lang="en-US"/>
          </a:p>
        </p:txBody>
      </p:sp>
      <p:sp>
        <p:nvSpPr>
          <p:cNvPr id="4" name="Footer Placeholder 3"/>
          <p:cNvSpPr>
            <a:spLocks noGrp="1"/>
          </p:cNvSpPr>
          <p:nvPr>
            <p:ph type="ftr" sz="quarter" idx="2"/>
          </p:nvPr>
        </p:nvSpPr>
        <p:spPr>
          <a:xfrm>
            <a:off x="0" y="6721993"/>
            <a:ext cx="4057333" cy="355082"/>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6" y="6721993"/>
            <a:ext cx="4057333" cy="355082"/>
          </a:xfrm>
          <a:prstGeom prst="rect">
            <a:avLst/>
          </a:prstGeom>
        </p:spPr>
        <p:txBody>
          <a:bodyPr vert="horz" lIns="93936" tIns="46968" rIns="93936" bIns="46968" rtlCol="0" anchor="b"/>
          <a:lstStyle>
            <a:lvl1pPr algn="r">
              <a:defRPr sz="1200"/>
            </a:lvl1pPr>
          </a:lstStyle>
          <a:p>
            <a:fld id="{05BB9DF8-1F4D-4ADF-886C-CA726372940D}" type="slidenum">
              <a:rPr lang="en-US" smtClean="0"/>
              <a:t>‹#›</a:t>
            </a:fld>
            <a:endParaRPr lang="en-US"/>
          </a:p>
        </p:txBody>
      </p:sp>
    </p:spTree>
    <p:extLst>
      <p:ext uri="{BB962C8B-B14F-4D97-AF65-F5344CB8AC3E}">
        <p14:creationId xmlns:p14="http://schemas.microsoft.com/office/powerpoint/2010/main" val="6113057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034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031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220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63742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465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456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9/18/2016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401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880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002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22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26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23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97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03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7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7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50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9/18/2016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920316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biteabl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copyright2013.weebly.com/fair-use-doctrine.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voki.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vernote.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ssa@doe.k12.ga.us" TargetMode="External"/><Relationship Id="rId2" Type="http://schemas.openxmlformats.org/officeDocument/2006/relationships/hyperlink" Target="http://www.ala.org/advocacy/sites/ala.org.advocacy/files/content/advleg/federallegislation/ALA%20-%20ESEA%20Conference%20Overview%20(11-30-15).pdf" TargetMode="External"/><Relationship Id="rId1" Type="http://schemas.openxmlformats.org/officeDocument/2006/relationships/slideLayout" Target="../slideLayouts/slideLayout2.xml"/><Relationship Id="rId4" Type="http://schemas.openxmlformats.org/officeDocument/2006/relationships/hyperlink" Target="mailto:State.superintendent@doe.k12.ga.u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glma-in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echlearning.com/future-ready-schools/0022/future-ready-schools/69752" TargetMode="External"/><Relationship Id="rId2" Type="http://schemas.openxmlformats.org/officeDocument/2006/relationships/hyperlink" Target="http://knowledgequest.aasl.org/future-ready-librarian" TargetMode="External"/><Relationship Id="rId1" Type="http://schemas.openxmlformats.org/officeDocument/2006/relationships/slideLayout" Target="../slideLayouts/slideLayout2.xml"/><Relationship Id="rId4" Type="http://schemas.openxmlformats.org/officeDocument/2006/relationships/hyperlink" Target="http://slmadvocacy.weebly.co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ala.org/aasl/standards/best/website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quizizz.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14311" y="615156"/>
            <a:ext cx="9572625" cy="2387600"/>
          </a:xfrm>
        </p:spPr>
        <p:txBody>
          <a:bodyPr/>
          <a:lstStyle/>
          <a:p>
            <a:r>
              <a:rPr lang="en-US" sz="5400" b="1" dirty="0">
                <a:solidFill>
                  <a:schemeClr val="accent1">
                    <a:lumMod val="40000"/>
                    <a:lumOff val="60000"/>
                  </a:schemeClr>
                </a:solidFill>
              </a:rPr>
              <a:t>ESSA / MKES / and</a:t>
            </a:r>
            <a:br>
              <a:rPr lang="en-US" sz="5400" b="1" dirty="0">
                <a:solidFill>
                  <a:schemeClr val="accent1">
                    <a:lumMod val="40000"/>
                    <a:lumOff val="60000"/>
                  </a:schemeClr>
                </a:solidFill>
              </a:rPr>
            </a:br>
            <a:r>
              <a:rPr lang="en-US" sz="5400" b="1" dirty="0">
                <a:solidFill>
                  <a:schemeClr val="accent1">
                    <a:lumMod val="40000"/>
                    <a:lumOff val="60000"/>
                  </a:schemeClr>
                </a:solidFill>
              </a:rPr>
              <a:t>Online Tools Discussion</a:t>
            </a:r>
          </a:p>
        </p:txBody>
      </p:sp>
      <p:sp>
        <p:nvSpPr>
          <p:cNvPr id="3" name="Subtitle 2"/>
          <p:cNvSpPr>
            <a:spLocks noGrp="1"/>
          </p:cNvSpPr>
          <p:nvPr>
            <p:ph type="subTitle" idx="4294967295"/>
          </p:nvPr>
        </p:nvSpPr>
        <p:spPr>
          <a:xfrm>
            <a:off x="3400425" y="2174875"/>
            <a:ext cx="8791575" cy="1655763"/>
          </a:xfrm>
        </p:spPr>
        <p:txBody>
          <a:bodyPr>
            <a:noAutofit/>
          </a:bodyPr>
          <a:lstStyle/>
          <a:p>
            <a:pPr marL="0" indent="0">
              <a:buNone/>
            </a:pPr>
            <a:endParaRPr lang="en-US" sz="3200" dirty="0" smtClean="0">
              <a:solidFill>
                <a:srgbClr val="002060"/>
              </a:solidFill>
            </a:endParaRPr>
          </a:p>
          <a:p>
            <a:pPr marL="0" indent="0">
              <a:buNone/>
            </a:pPr>
            <a:r>
              <a:rPr lang="en-US" sz="3200" dirty="0" smtClean="0">
                <a:solidFill>
                  <a:schemeClr val="accent1">
                    <a:lumMod val="40000"/>
                    <a:lumOff val="60000"/>
                  </a:schemeClr>
                </a:solidFill>
              </a:rPr>
              <a:t>Phyllis R. Snipes</a:t>
            </a:r>
          </a:p>
          <a:p>
            <a:pPr marL="0" indent="0">
              <a:buNone/>
            </a:pPr>
            <a:r>
              <a:rPr lang="en-US" sz="3200" dirty="0" smtClean="0">
                <a:solidFill>
                  <a:schemeClr val="accent1">
                    <a:lumMod val="40000"/>
                    <a:lumOff val="60000"/>
                  </a:schemeClr>
                </a:solidFill>
              </a:rPr>
              <a:t>School Library Media Program</a:t>
            </a:r>
          </a:p>
          <a:p>
            <a:pPr marL="0" indent="0">
              <a:buNone/>
            </a:pPr>
            <a:r>
              <a:rPr lang="en-US" sz="3200" dirty="0" smtClean="0">
                <a:solidFill>
                  <a:schemeClr val="accent1">
                    <a:lumMod val="40000"/>
                    <a:lumOff val="60000"/>
                  </a:schemeClr>
                </a:solidFill>
              </a:rPr>
              <a:t>University of West Georgia</a:t>
            </a:r>
            <a:endParaRPr lang="en-US" sz="3200" dirty="0">
              <a:solidFill>
                <a:schemeClr val="accent1">
                  <a:lumMod val="40000"/>
                  <a:lumOff val="60000"/>
                </a:schemeClr>
              </a:solidFill>
            </a:endParaRPr>
          </a:p>
        </p:txBody>
      </p:sp>
    </p:spTree>
    <p:extLst>
      <p:ext uri="{BB962C8B-B14F-4D97-AF65-F5344CB8AC3E}">
        <p14:creationId xmlns:p14="http://schemas.microsoft.com/office/powerpoint/2010/main" val="35547266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228" y="17585"/>
            <a:ext cx="10436772" cy="6858000"/>
          </a:xfrm>
          <a:prstGeom prst="rect">
            <a:avLst/>
          </a:prstGeom>
        </p:spPr>
      </p:pic>
      <p:sp>
        <p:nvSpPr>
          <p:cNvPr id="2" name="Rectangle 1"/>
          <p:cNvSpPr/>
          <p:nvPr/>
        </p:nvSpPr>
        <p:spPr>
          <a:xfrm rot="16200000">
            <a:off x="-1924504" y="3019886"/>
            <a:ext cx="563577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Social Networking</a:t>
            </a:r>
            <a:endParaRPr lang="en-US" sz="5400" b="1" cap="none" spc="0" dirty="0">
              <a:ln/>
              <a:solidFill>
                <a:schemeClr val="accent4"/>
              </a:solidFill>
              <a:effectLst/>
            </a:endParaRPr>
          </a:p>
        </p:txBody>
      </p:sp>
    </p:spTree>
    <p:extLst>
      <p:ext uri="{BB962C8B-B14F-4D97-AF65-F5344CB8AC3E}">
        <p14:creationId xmlns:p14="http://schemas.microsoft.com/office/powerpoint/2010/main" val="41444517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7027" cy="6858000"/>
          </a:xfrm>
          <a:prstGeom prst="rect">
            <a:avLst/>
          </a:prstGeom>
        </p:spPr>
      </p:pic>
    </p:spTree>
    <p:extLst>
      <p:ext uri="{BB962C8B-B14F-4D97-AF65-F5344CB8AC3E}">
        <p14:creationId xmlns:p14="http://schemas.microsoft.com/office/powerpoint/2010/main" val="7320072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374397" y="3103838"/>
            <a:ext cx="6656872" cy="923330"/>
          </a:xfrm>
          <a:prstGeom prst="rect">
            <a:avLst/>
          </a:prstGeom>
        </p:spPr>
        <p:txBody>
          <a:bodyPr wrap="square">
            <a:spAutoFit/>
          </a:bodyPr>
          <a:lstStyle/>
          <a:p>
            <a:pPr algn="ctr"/>
            <a:r>
              <a:rPr lang="en-US" sz="5400" b="1" dirty="0" smtClean="0">
                <a:ln/>
                <a:solidFill>
                  <a:schemeClr val="accent4"/>
                </a:solidFill>
              </a:rPr>
              <a:t>Digital Storytelling</a:t>
            </a:r>
            <a:endParaRPr lang="en-US" sz="5400" b="1" dirty="0">
              <a:ln/>
              <a:solidFill>
                <a:schemeClr val="accent4"/>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40" y="0"/>
            <a:ext cx="10526060" cy="6858000"/>
          </a:xfrm>
          <a:prstGeom prst="rect">
            <a:avLst/>
          </a:prstGeom>
        </p:spPr>
      </p:pic>
    </p:spTree>
    <p:extLst>
      <p:ext uri="{BB962C8B-B14F-4D97-AF65-F5344CB8AC3E}">
        <p14:creationId xmlns:p14="http://schemas.microsoft.com/office/powerpoint/2010/main" val="229846076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Biteable</a:t>
            </a:r>
            <a:endParaRPr lang="en-US" dirty="0"/>
          </a:p>
        </p:txBody>
      </p:sp>
      <p:sp>
        <p:nvSpPr>
          <p:cNvPr id="3" name="Content Placeholder 2"/>
          <p:cNvSpPr>
            <a:spLocks noGrp="1"/>
          </p:cNvSpPr>
          <p:nvPr>
            <p:ph idx="1"/>
          </p:nvPr>
        </p:nvSpPr>
        <p:spPr/>
        <p:txBody>
          <a:bodyPr>
            <a:normAutofit/>
          </a:bodyPr>
          <a:lstStyle/>
          <a:p>
            <a:r>
              <a:rPr lang="en-US" sz="6000" dirty="0" smtClean="0">
                <a:hlinkClick r:id="rId2"/>
              </a:rPr>
              <a:t>https://biteable.com</a:t>
            </a:r>
            <a:r>
              <a:rPr lang="en-US" sz="6000" dirty="0" smtClean="0"/>
              <a:t> </a:t>
            </a:r>
            <a:endParaRPr lang="en-US" sz="6000" dirty="0"/>
          </a:p>
        </p:txBody>
      </p:sp>
    </p:spTree>
    <p:extLst>
      <p:ext uri="{BB962C8B-B14F-4D97-AF65-F5344CB8AC3E}">
        <p14:creationId xmlns:p14="http://schemas.microsoft.com/office/powerpoint/2010/main" val="169349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526" y="0"/>
            <a:ext cx="10373474" cy="6858000"/>
          </a:xfrm>
          <a:prstGeom prst="rect">
            <a:avLst/>
          </a:prstGeom>
        </p:spPr>
      </p:pic>
      <p:sp>
        <p:nvSpPr>
          <p:cNvPr id="3" name="Rectangle 2"/>
          <p:cNvSpPr/>
          <p:nvPr/>
        </p:nvSpPr>
        <p:spPr>
          <a:xfrm rot="16200000">
            <a:off x="-2374397" y="3211560"/>
            <a:ext cx="6656872" cy="707886"/>
          </a:xfrm>
          <a:prstGeom prst="rect">
            <a:avLst/>
          </a:prstGeom>
        </p:spPr>
        <p:txBody>
          <a:bodyPr wrap="square">
            <a:spAutoFit/>
          </a:bodyPr>
          <a:lstStyle/>
          <a:p>
            <a:pPr algn="ctr"/>
            <a:r>
              <a:rPr lang="en-US" sz="4000" b="1" dirty="0">
                <a:ln/>
                <a:solidFill>
                  <a:schemeClr val="accent4"/>
                </a:solidFill>
              </a:rPr>
              <a:t>Curriculum Collaboration</a:t>
            </a:r>
          </a:p>
        </p:txBody>
      </p:sp>
    </p:spTree>
    <p:extLst>
      <p:ext uri="{BB962C8B-B14F-4D97-AF65-F5344CB8AC3E}">
        <p14:creationId xmlns:p14="http://schemas.microsoft.com/office/powerpoint/2010/main" val="34476272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356" cy="6857999"/>
          </a:xfrm>
          <a:prstGeom prst="rect">
            <a:avLst/>
          </a:prstGeom>
        </p:spPr>
      </p:pic>
    </p:spTree>
    <p:extLst>
      <p:ext uri="{BB962C8B-B14F-4D97-AF65-F5344CB8AC3E}">
        <p14:creationId xmlns:p14="http://schemas.microsoft.com/office/powerpoint/2010/main" val="26892835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510" y="1"/>
            <a:ext cx="10486490" cy="6858000"/>
          </a:xfrm>
          <a:prstGeom prst="rect">
            <a:avLst/>
          </a:prstGeom>
        </p:spPr>
      </p:pic>
      <p:sp>
        <p:nvSpPr>
          <p:cNvPr id="3" name="Rectangle 2"/>
          <p:cNvSpPr/>
          <p:nvPr/>
        </p:nvSpPr>
        <p:spPr>
          <a:xfrm rot="16200000">
            <a:off x="-2283584" y="3127844"/>
            <a:ext cx="6248827"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4"/>
                </a:solidFill>
                <a:effectLst/>
              </a:rPr>
              <a:t>Content Collaboration</a:t>
            </a:r>
            <a:endParaRPr lang="en-US" sz="4400" b="1" cap="none" spc="0" dirty="0">
              <a:ln/>
              <a:solidFill>
                <a:schemeClr val="accent4"/>
              </a:solidFill>
              <a:effectLst/>
            </a:endParaRPr>
          </a:p>
        </p:txBody>
      </p:sp>
    </p:spTree>
    <p:extLst>
      <p:ext uri="{BB962C8B-B14F-4D97-AF65-F5344CB8AC3E}">
        <p14:creationId xmlns:p14="http://schemas.microsoft.com/office/powerpoint/2010/main" val="35826050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03111752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510" y="0"/>
            <a:ext cx="10486489" cy="6858000"/>
          </a:xfrm>
          <a:prstGeom prst="rect">
            <a:avLst/>
          </a:prstGeom>
        </p:spPr>
      </p:pic>
      <p:sp>
        <p:nvSpPr>
          <p:cNvPr id="2" name="Rectangle 1"/>
          <p:cNvSpPr/>
          <p:nvPr/>
        </p:nvSpPr>
        <p:spPr>
          <a:xfrm rot="16200000">
            <a:off x="-1439552" y="2813222"/>
            <a:ext cx="4488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Media Sharing</a:t>
            </a:r>
            <a:endParaRPr lang="en-US" sz="5400" b="1" cap="none" spc="0" dirty="0">
              <a:ln/>
              <a:solidFill>
                <a:schemeClr val="accent4"/>
              </a:solidFill>
              <a:effectLst/>
            </a:endParaRPr>
          </a:p>
        </p:txBody>
      </p:sp>
    </p:spTree>
    <p:extLst>
      <p:ext uri="{BB962C8B-B14F-4D97-AF65-F5344CB8AC3E}">
        <p14:creationId xmlns:p14="http://schemas.microsoft.com/office/powerpoint/2010/main" val="1326840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50924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1303867"/>
          </a:xfrm>
        </p:spPr>
        <p:txBody>
          <a:bodyPr/>
          <a:lstStyle/>
          <a:p>
            <a:r>
              <a:rPr lang="en-US" dirty="0" smtClean="0"/>
              <a:t>Every Student Succeeds Act (ESSA)</a:t>
            </a:r>
            <a:endParaRPr lang="en-US" dirty="0"/>
          </a:p>
        </p:txBody>
      </p:sp>
      <p:sp>
        <p:nvSpPr>
          <p:cNvPr id="3" name="Content Placeholder 2"/>
          <p:cNvSpPr>
            <a:spLocks noGrp="1"/>
          </p:cNvSpPr>
          <p:nvPr>
            <p:ph idx="1"/>
          </p:nvPr>
        </p:nvSpPr>
        <p:spPr>
          <a:xfrm>
            <a:off x="1295401" y="1174044"/>
            <a:ext cx="9601196" cy="5554133"/>
          </a:xfrm>
        </p:spPr>
        <p:txBody>
          <a:bodyPr>
            <a:normAutofit lnSpcReduction="10000"/>
          </a:bodyPr>
          <a:lstStyle/>
          <a:p>
            <a:pPr marL="0" indent="0">
              <a:buNone/>
            </a:pPr>
            <a:r>
              <a:rPr lang="en-US" dirty="0" smtClean="0"/>
              <a:t>…authorizes </a:t>
            </a:r>
            <a:r>
              <a:rPr lang="en-US" dirty="0"/>
              <a:t>– but does not require - school districts to include in their plans how they will develop effective school library programs to provide students an opportunity to improve digital literacy skills and improve academic achievement. ESSA does not define an effective school library program; additionally, it does not require or mandate school librarian staffing, whether certified or not. </a:t>
            </a:r>
          </a:p>
          <a:p>
            <a:pPr marL="0" indent="0">
              <a:buNone/>
            </a:pPr>
            <a:r>
              <a:rPr lang="en-US" dirty="0" smtClean="0"/>
              <a:t>ESSA </a:t>
            </a:r>
            <a:r>
              <a:rPr lang="en-US" dirty="0"/>
              <a:t>authorizes but does not require states, as well as districts to use grants and </a:t>
            </a:r>
            <a:r>
              <a:rPr lang="en-US" dirty="0" err="1"/>
              <a:t>subgrants</a:t>
            </a:r>
            <a:r>
              <a:rPr lang="en-US" dirty="0"/>
              <a:t> for:</a:t>
            </a:r>
          </a:p>
          <a:p>
            <a:pPr fontAlgn="base"/>
            <a:r>
              <a:rPr lang="en-US" dirty="0"/>
              <a:t>Supporting the instructional services provided by effective school library programs.</a:t>
            </a:r>
          </a:p>
          <a:p>
            <a:pPr fontAlgn="base"/>
            <a:r>
              <a:rPr lang="en-US" dirty="0"/>
              <a:t>Providing time for teachers and school librarians to meet, plan and collaborate on comprehensive literacy instruction.</a:t>
            </a:r>
          </a:p>
          <a:p>
            <a:pPr fontAlgn="base"/>
            <a:r>
              <a:rPr lang="en-US" dirty="0"/>
              <a:t>Providing professional development for school librarians</a:t>
            </a:r>
          </a:p>
          <a:p>
            <a:pPr fontAlgn="base"/>
            <a:r>
              <a:rPr lang="en-US" dirty="0"/>
              <a:t>Providing access to school </a:t>
            </a:r>
            <a:r>
              <a:rPr lang="en-US" dirty="0" smtClean="0"/>
              <a:t>libraries</a:t>
            </a:r>
          </a:p>
          <a:p>
            <a:pPr marL="0" indent="0" fontAlgn="base">
              <a:buNone/>
            </a:pPr>
            <a:r>
              <a:rPr lang="en-US" b="1" dirty="0">
                <a:solidFill>
                  <a:schemeClr val="accent1">
                    <a:lumMod val="40000"/>
                    <a:lumOff val="60000"/>
                  </a:schemeClr>
                </a:solidFill>
              </a:rPr>
              <a:t>ESSA has placed school library media programs in an excellent position. We must now work to ensure that our presence is maintained.</a:t>
            </a:r>
          </a:p>
          <a:p>
            <a:endParaRPr lang="en-US" dirty="0"/>
          </a:p>
        </p:txBody>
      </p:sp>
    </p:spTree>
    <p:extLst>
      <p:ext uri="{BB962C8B-B14F-4D97-AF65-F5344CB8AC3E}">
        <p14:creationId xmlns:p14="http://schemas.microsoft.com/office/powerpoint/2010/main" val="4255291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72" y="0"/>
            <a:ext cx="10630328" cy="6858000"/>
          </a:xfrm>
          <a:prstGeom prst="rect">
            <a:avLst/>
          </a:prstGeom>
        </p:spPr>
      </p:pic>
      <p:sp>
        <p:nvSpPr>
          <p:cNvPr id="2" name="Rectangle 1"/>
          <p:cNvSpPr/>
          <p:nvPr/>
        </p:nvSpPr>
        <p:spPr>
          <a:xfrm rot="16200000">
            <a:off x="-1456434" y="2754531"/>
            <a:ext cx="4488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Media Sharing</a:t>
            </a:r>
            <a:endParaRPr lang="en-US" sz="5400" b="1" cap="none" spc="0" dirty="0">
              <a:ln/>
              <a:solidFill>
                <a:schemeClr val="accent4"/>
              </a:solidFill>
              <a:effectLst/>
            </a:endParaRPr>
          </a:p>
        </p:txBody>
      </p:sp>
    </p:spTree>
    <p:extLst>
      <p:ext uri="{BB962C8B-B14F-4D97-AF65-F5344CB8AC3E}">
        <p14:creationId xmlns:p14="http://schemas.microsoft.com/office/powerpoint/2010/main" val="164966847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780944"/>
          </a:xfrm>
          <a:prstGeom prst="rect">
            <a:avLst/>
          </a:prstGeom>
        </p:spPr>
      </p:pic>
    </p:spTree>
    <p:extLst>
      <p:ext uri="{BB962C8B-B14F-4D97-AF65-F5344CB8AC3E}">
        <p14:creationId xmlns:p14="http://schemas.microsoft.com/office/powerpoint/2010/main" val="123059053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479" y="7114"/>
            <a:ext cx="10712522" cy="6858000"/>
          </a:xfrm>
          <a:prstGeom prst="rect">
            <a:avLst/>
          </a:prstGeom>
        </p:spPr>
      </p:pic>
      <p:sp>
        <p:nvSpPr>
          <p:cNvPr id="2" name="Rectangle 1"/>
          <p:cNvSpPr/>
          <p:nvPr/>
        </p:nvSpPr>
        <p:spPr>
          <a:xfrm rot="16200000">
            <a:off x="-1492576" y="2802713"/>
            <a:ext cx="4488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Media Sharing</a:t>
            </a:r>
            <a:endParaRPr lang="en-US" sz="5400" b="1" cap="none" spc="0" dirty="0">
              <a:ln/>
              <a:solidFill>
                <a:schemeClr val="accent4"/>
              </a:solidFill>
              <a:effectLst/>
            </a:endParaRPr>
          </a:p>
        </p:txBody>
      </p:sp>
    </p:spTree>
    <p:extLst>
      <p:ext uri="{BB962C8B-B14F-4D97-AF65-F5344CB8AC3E}">
        <p14:creationId xmlns:p14="http://schemas.microsoft.com/office/powerpoint/2010/main" val="30764471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645297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287501" y="2967334"/>
            <a:ext cx="60202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Manage / Organize</a:t>
            </a:r>
            <a:endParaRPr lang="en-US" sz="5400" b="1" cap="none" spc="0" dirty="0">
              <a:ln/>
              <a:solidFill>
                <a:schemeClr val="accent4"/>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018" y="0"/>
            <a:ext cx="10629982" cy="6858000"/>
          </a:xfrm>
          <a:prstGeom prst="rect">
            <a:avLst/>
          </a:prstGeom>
        </p:spPr>
      </p:pic>
    </p:spTree>
    <p:extLst>
      <p:ext uri="{BB962C8B-B14F-4D97-AF65-F5344CB8AC3E}">
        <p14:creationId xmlns:p14="http://schemas.microsoft.com/office/powerpoint/2010/main" val="14319875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Seesaw</a:t>
            </a:r>
            <a:endParaRPr lang="en-US" dirty="0"/>
          </a:p>
        </p:txBody>
      </p:sp>
      <p:sp>
        <p:nvSpPr>
          <p:cNvPr id="3" name="Content Placeholder 2"/>
          <p:cNvSpPr>
            <a:spLocks noGrp="1"/>
          </p:cNvSpPr>
          <p:nvPr>
            <p:ph idx="1"/>
          </p:nvPr>
        </p:nvSpPr>
        <p:spPr/>
        <p:txBody>
          <a:bodyPr>
            <a:normAutofit/>
          </a:bodyPr>
          <a:lstStyle/>
          <a:p>
            <a:r>
              <a:rPr lang="en-US" sz="4800" dirty="0"/>
              <a:t>http://web.seesaw.me/</a:t>
            </a:r>
          </a:p>
        </p:txBody>
      </p:sp>
    </p:spTree>
    <p:extLst>
      <p:ext uri="{BB962C8B-B14F-4D97-AF65-F5344CB8AC3E}">
        <p14:creationId xmlns:p14="http://schemas.microsoft.com/office/powerpoint/2010/main" val="4187021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287501" y="2967334"/>
            <a:ext cx="60202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Manage / Organize</a:t>
            </a:r>
            <a:endParaRPr lang="en-US" sz="5400" b="1" cap="none" spc="0" dirty="0">
              <a:ln/>
              <a:solidFill>
                <a:schemeClr val="accent4"/>
              </a:solidFill>
              <a:effectLst/>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02" y="-1"/>
            <a:ext cx="10664198" cy="6858001"/>
          </a:xfrm>
          <a:prstGeom prst="rect">
            <a:avLst/>
          </a:prstGeom>
        </p:spPr>
      </p:pic>
    </p:spTree>
    <p:extLst>
      <p:ext uri="{BB962C8B-B14F-4D97-AF65-F5344CB8AC3E}">
        <p14:creationId xmlns:p14="http://schemas.microsoft.com/office/powerpoint/2010/main" val="384220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479" y="0"/>
            <a:ext cx="10688215" cy="6857999"/>
          </a:xfrm>
          <a:prstGeom prst="rect">
            <a:avLst/>
          </a:prstGeom>
        </p:spPr>
      </p:pic>
      <p:sp>
        <p:nvSpPr>
          <p:cNvPr id="2" name="Rectangle 1"/>
          <p:cNvSpPr/>
          <p:nvPr/>
        </p:nvSpPr>
        <p:spPr>
          <a:xfrm rot="16200000">
            <a:off x="-2287501" y="2967334"/>
            <a:ext cx="60202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Manage / Organize</a:t>
            </a:r>
            <a:endParaRPr lang="en-US" sz="5400" b="1" cap="none" spc="0" dirty="0">
              <a:ln/>
              <a:solidFill>
                <a:schemeClr val="accent4"/>
              </a:solidFill>
              <a:effectLst/>
            </a:endParaRPr>
          </a:p>
        </p:txBody>
      </p:sp>
    </p:spTree>
    <p:extLst>
      <p:ext uri="{BB962C8B-B14F-4D97-AF65-F5344CB8AC3E}">
        <p14:creationId xmlns:p14="http://schemas.microsoft.com/office/powerpoint/2010/main" val="2072774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06114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32"/>
            <a:ext cx="7178212" cy="37192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71" y="2686693"/>
            <a:ext cx="7351729" cy="4171307"/>
          </a:xfrm>
          <a:prstGeom prst="rect">
            <a:avLst/>
          </a:prstGeom>
        </p:spPr>
      </p:pic>
      <p:sp>
        <p:nvSpPr>
          <p:cNvPr id="4" name="Rectangle 3"/>
          <p:cNvSpPr/>
          <p:nvPr/>
        </p:nvSpPr>
        <p:spPr>
          <a:xfrm>
            <a:off x="888306" y="4365292"/>
            <a:ext cx="306365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smtClean="0">
                <a:ln/>
                <a:solidFill>
                  <a:schemeClr val="accent4"/>
                </a:solidFill>
                <a:effectLst/>
              </a:rPr>
              <a:t>Symbaloo</a:t>
            </a:r>
            <a:endParaRPr lang="en-US" sz="5400" b="1" cap="none" spc="0" dirty="0">
              <a:ln/>
              <a:solidFill>
                <a:schemeClr val="accent4"/>
              </a:solidFill>
              <a:effectLst/>
            </a:endParaRPr>
          </a:p>
        </p:txBody>
      </p:sp>
      <p:sp>
        <p:nvSpPr>
          <p:cNvPr id="5" name="Rectangle 4"/>
          <p:cNvSpPr/>
          <p:nvPr/>
        </p:nvSpPr>
        <p:spPr>
          <a:xfrm>
            <a:off x="7099078" y="439718"/>
            <a:ext cx="5172057"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Keep up with all</a:t>
            </a:r>
          </a:p>
          <a:p>
            <a:pPr algn="ctr"/>
            <a:r>
              <a:rPr lang="en-US" sz="5400" b="1" cap="none" spc="0" dirty="0" smtClean="0">
                <a:ln/>
                <a:solidFill>
                  <a:schemeClr val="accent4"/>
                </a:solidFill>
                <a:effectLst/>
              </a:rPr>
              <a:t>of your websites!</a:t>
            </a:r>
            <a:endParaRPr lang="en-US" sz="5400" b="1" cap="none" spc="0" dirty="0">
              <a:ln/>
              <a:solidFill>
                <a:schemeClr val="accent4"/>
              </a:solidFill>
              <a:effectLst/>
            </a:endParaRPr>
          </a:p>
        </p:txBody>
      </p:sp>
    </p:spTree>
    <p:extLst>
      <p:ext uri="{BB962C8B-B14F-4D97-AF65-F5344CB8AC3E}">
        <p14:creationId xmlns:p14="http://schemas.microsoft.com/office/powerpoint/2010/main" val="12096824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1303867"/>
          </a:xfrm>
        </p:spPr>
        <p:txBody>
          <a:bodyPr/>
          <a:lstStyle/>
          <a:p>
            <a:r>
              <a:rPr lang="en-US" dirty="0" smtClean="0"/>
              <a:t>Every Student Succeeds Act (ESSA)</a:t>
            </a:r>
            <a:endParaRPr lang="en-US" dirty="0"/>
          </a:p>
        </p:txBody>
      </p:sp>
      <p:sp>
        <p:nvSpPr>
          <p:cNvPr id="3" name="Content Placeholder 2"/>
          <p:cNvSpPr>
            <a:spLocks noGrp="1"/>
          </p:cNvSpPr>
          <p:nvPr>
            <p:ph idx="1"/>
          </p:nvPr>
        </p:nvSpPr>
        <p:spPr>
          <a:xfrm>
            <a:off x="1295401" y="1303867"/>
            <a:ext cx="9601196" cy="5446889"/>
          </a:xfrm>
        </p:spPr>
        <p:txBody>
          <a:bodyPr>
            <a:normAutofit/>
          </a:bodyPr>
          <a:lstStyle/>
          <a:p>
            <a:r>
              <a:rPr lang="en-US" sz="2800" dirty="0">
                <a:solidFill>
                  <a:srgbClr val="0070C0"/>
                </a:solidFill>
                <a:hlinkClick r:id="rId2"/>
              </a:rPr>
              <a:t>http://</a:t>
            </a:r>
            <a:r>
              <a:rPr lang="en-US" sz="2800" dirty="0" smtClean="0">
                <a:solidFill>
                  <a:srgbClr val="0070C0"/>
                </a:solidFill>
                <a:hlinkClick r:id="rId2"/>
              </a:rPr>
              <a:t>www.ala.org/aasl/advocacy/legislation/essa </a:t>
            </a:r>
            <a:endParaRPr lang="en-US" sz="2800" dirty="0">
              <a:solidFill>
                <a:srgbClr val="0070C0"/>
              </a:solidFill>
              <a:hlinkClick r:id="rId2"/>
            </a:endParaRPr>
          </a:p>
          <a:p>
            <a:pPr marL="0" indent="0">
              <a:buNone/>
            </a:pPr>
            <a:endParaRPr lang="en-US" sz="2800" b="1" dirty="0"/>
          </a:p>
          <a:p>
            <a:r>
              <a:rPr lang="en-US" sz="2800" b="1" dirty="0" smtClean="0"/>
              <a:t>We have a unique opportunity !!!  </a:t>
            </a:r>
            <a:r>
              <a:rPr lang="en-US" sz="2800" b="1" u="sng" dirty="0" smtClean="0"/>
              <a:t>Speak out by </a:t>
            </a:r>
            <a:r>
              <a:rPr lang="en-US" sz="2800" b="1" u="sng" dirty="0" smtClean="0">
                <a:solidFill>
                  <a:srgbClr val="FFFF00"/>
                </a:solidFill>
              </a:rPr>
              <a:t>September 26 </a:t>
            </a:r>
            <a:r>
              <a:rPr lang="en-US" sz="2800" b="1" dirty="0" smtClean="0"/>
              <a:t>!!!</a:t>
            </a:r>
          </a:p>
          <a:p>
            <a:r>
              <a:rPr lang="en-US" sz="2800" b="1" dirty="0">
                <a:hlinkClick r:id="rId3"/>
              </a:rPr>
              <a:t>essa@doe.k12.ga.us</a:t>
            </a:r>
            <a:endParaRPr lang="en-US" sz="2800" b="1" dirty="0"/>
          </a:p>
          <a:p>
            <a:r>
              <a:rPr lang="en-US" sz="2800" b="1" dirty="0">
                <a:hlinkClick r:id="rId4"/>
              </a:rPr>
              <a:t>State.superintendent@doe.k12.ga.us</a:t>
            </a:r>
            <a:r>
              <a:rPr lang="en-US" sz="2800" b="1" dirty="0"/>
              <a:t> </a:t>
            </a:r>
          </a:p>
        </p:txBody>
      </p:sp>
    </p:spTree>
    <p:extLst>
      <p:ext uri="{BB962C8B-B14F-4D97-AF65-F5344CB8AC3E}">
        <p14:creationId xmlns:p14="http://schemas.microsoft.com/office/powerpoint/2010/main" val="1685891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Student Succeeds Act (ESSA)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Areas of impact:</a:t>
            </a:r>
          </a:p>
          <a:p>
            <a:pPr marL="0" indent="0">
              <a:buNone/>
            </a:pPr>
            <a:r>
              <a:rPr lang="en-US" dirty="0"/>
              <a:t>	</a:t>
            </a:r>
            <a:r>
              <a:rPr lang="en-US" dirty="0" smtClean="0"/>
              <a:t>Accountability</a:t>
            </a:r>
          </a:p>
          <a:p>
            <a:pPr marL="0" indent="0">
              <a:buNone/>
            </a:pPr>
            <a:r>
              <a:rPr lang="en-US" dirty="0"/>
              <a:t>	</a:t>
            </a:r>
            <a:r>
              <a:rPr lang="en-US" dirty="0" smtClean="0"/>
              <a:t>Assessment</a:t>
            </a:r>
          </a:p>
          <a:p>
            <a:pPr marL="0" indent="0">
              <a:buNone/>
            </a:pPr>
            <a:r>
              <a:rPr lang="en-US" dirty="0"/>
              <a:t>	</a:t>
            </a:r>
            <a:r>
              <a:rPr lang="en-US" dirty="0" smtClean="0"/>
              <a:t>Education of the Whole Child</a:t>
            </a:r>
          </a:p>
          <a:p>
            <a:pPr marL="0" indent="0">
              <a:buNone/>
            </a:pPr>
            <a:r>
              <a:rPr lang="en-US" dirty="0"/>
              <a:t>	</a:t>
            </a:r>
            <a:r>
              <a:rPr lang="en-US" dirty="0" smtClean="0"/>
              <a:t>Federal Programs</a:t>
            </a:r>
          </a:p>
          <a:p>
            <a:pPr marL="0" indent="0">
              <a:buNone/>
            </a:pPr>
            <a:r>
              <a:rPr lang="en-US" dirty="0"/>
              <a:t>	</a:t>
            </a:r>
            <a:r>
              <a:rPr lang="en-US" dirty="0" smtClean="0"/>
              <a:t>Teacher and Leader Development</a:t>
            </a:r>
          </a:p>
          <a:p>
            <a:pPr marL="0" indent="0">
              <a:buNone/>
            </a:pPr>
            <a:r>
              <a:rPr lang="en-US" dirty="0">
                <a:solidFill>
                  <a:srgbClr val="0070C0"/>
                </a:solidFill>
                <a:hlinkClick r:id="rId2"/>
              </a:rPr>
              <a:t>http://www.glma-inc.org</a:t>
            </a:r>
            <a:r>
              <a:rPr lang="en-US" dirty="0" smtClean="0">
                <a:solidFill>
                  <a:srgbClr val="0070C0"/>
                </a:solidFill>
                <a:hlinkClick r:id="rId2"/>
              </a:rPr>
              <a:t>/</a:t>
            </a:r>
            <a:r>
              <a:rPr lang="en-US" dirty="0" smtClean="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2239530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1303867"/>
          </a:xfrm>
        </p:spPr>
        <p:txBody>
          <a:bodyPr/>
          <a:lstStyle/>
          <a:p>
            <a:r>
              <a:rPr lang="en-US" dirty="0" smtClean="0"/>
              <a:t>ESSA Listening Sessions</a:t>
            </a:r>
            <a:endParaRPr lang="en-US" dirty="0"/>
          </a:p>
        </p:txBody>
      </p:sp>
      <p:sp>
        <p:nvSpPr>
          <p:cNvPr id="3" name="Content Placeholder 2"/>
          <p:cNvSpPr>
            <a:spLocks noGrp="1"/>
          </p:cNvSpPr>
          <p:nvPr>
            <p:ph idx="1"/>
          </p:nvPr>
        </p:nvSpPr>
        <p:spPr>
          <a:xfrm>
            <a:off x="1295401" y="1049867"/>
            <a:ext cx="9601196" cy="5610577"/>
          </a:xfrm>
        </p:spPr>
        <p:txBody>
          <a:bodyPr>
            <a:normAutofit/>
          </a:bodyPr>
          <a:lstStyle/>
          <a:p>
            <a:pPr fontAlgn="base"/>
            <a:r>
              <a:rPr lang="en-US" sz="2400" b="1" dirty="0"/>
              <a:t>September 19: Muscogee County</a:t>
            </a:r>
            <a:r>
              <a:rPr lang="en-US" sz="2400" dirty="0"/>
              <a:t>, Northside High School, 2002 American Way, Columbus, GA </a:t>
            </a:r>
            <a:r>
              <a:rPr lang="en-US" sz="2400" dirty="0" smtClean="0"/>
              <a:t>31909</a:t>
            </a:r>
          </a:p>
          <a:p>
            <a:pPr fontAlgn="base"/>
            <a:r>
              <a:rPr lang="en-US" sz="2400" b="1" dirty="0" smtClean="0">
                <a:solidFill>
                  <a:schemeClr val="accent1">
                    <a:lumMod val="40000"/>
                    <a:lumOff val="60000"/>
                  </a:schemeClr>
                </a:solidFill>
              </a:rPr>
              <a:t>SATURDAY, September 24: </a:t>
            </a:r>
            <a:r>
              <a:rPr lang="en-US" sz="2400" b="1" dirty="0" smtClean="0">
                <a:solidFill>
                  <a:srgbClr val="FFFF00"/>
                </a:solidFill>
              </a:rPr>
              <a:t>GLMA / AASL ESSA </a:t>
            </a:r>
            <a:r>
              <a:rPr lang="en-US" sz="2400" b="1" dirty="0" smtClean="0">
                <a:solidFill>
                  <a:schemeClr val="accent1">
                    <a:lumMod val="40000"/>
                    <a:lumOff val="60000"/>
                  </a:schemeClr>
                </a:solidFill>
              </a:rPr>
              <a:t>meeting, Teaching Museum South, 689 N. Ave., Hapeville</a:t>
            </a:r>
            <a:endParaRPr lang="en-US" sz="2400" b="1" dirty="0">
              <a:solidFill>
                <a:schemeClr val="accent1">
                  <a:lumMod val="40000"/>
                  <a:lumOff val="60000"/>
                </a:schemeClr>
              </a:solidFill>
            </a:endParaRPr>
          </a:p>
          <a:p>
            <a:pPr fontAlgn="base"/>
            <a:r>
              <a:rPr lang="en-US" sz="2400" b="1" dirty="0"/>
              <a:t>October 6: Dougherty County</a:t>
            </a:r>
            <a:r>
              <a:rPr lang="en-US" sz="2400" dirty="0"/>
              <a:t>, Dougherty Comprehensive High School, 1800 Pearce Ave, Albany, GA 31705</a:t>
            </a:r>
          </a:p>
          <a:p>
            <a:pPr fontAlgn="base"/>
            <a:r>
              <a:rPr lang="en-US" sz="2400" b="1" dirty="0"/>
              <a:t>October 12: Laurens County</a:t>
            </a:r>
            <a:r>
              <a:rPr lang="en-US" sz="2400" dirty="0"/>
              <a:t>, Old West Laurens (OWL) Training Center, 338 West Laurens School Road, Dublin, GA  31021</a:t>
            </a:r>
          </a:p>
          <a:p>
            <a:pPr fontAlgn="base"/>
            <a:r>
              <a:rPr lang="en-US" sz="2400" b="1" dirty="0"/>
              <a:t>October 13: Chatham County</a:t>
            </a:r>
            <a:r>
              <a:rPr lang="en-US" sz="2400" dirty="0"/>
              <a:t>, Pulaski Elementary School, 1001 Tibet Avenue, Savannah, GA 31419</a:t>
            </a:r>
          </a:p>
          <a:p>
            <a:pPr fontAlgn="base"/>
            <a:r>
              <a:rPr lang="en-US" sz="2400" b="1" dirty="0"/>
              <a:t>October 17: Gordon County,</a:t>
            </a:r>
            <a:r>
              <a:rPr lang="en-US" sz="2400" dirty="0"/>
              <a:t> Gordon County College &amp; Career Academy, 305 Beamer Road, Calhoun, GA 30701</a:t>
            </a:r>
          </a:p>
        </p:txBody>
      </p:sp>
    </p:spTree>
    <p:extLst>
      <p:ext uri="{BB962C8B-B14F-4D97-AF65-F5344CB8AC3E}">
        <p14:creationId xmlns:p14="http://schemas.microsoft.com/office/powerpoint/2010/main" val="83806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1303867"/>
          </a:xfrm>
        </p:spPr>
        <p:txBody>
          <a:bodyPr/>
          <a:lstStyle/>
          <a:p>
            <a:r>
              <a:rPr lang="en-US" dirty="0" smtClean="0"/>
              <a:t>[MKES]</a:t>
            </a:r>
            <a:endParaRPr lang="en-US" dirty="0"/>
          </a:p>
        </p:txBody>
      </p:sp>
      <p:sp>
        <p:nvSpPr>
          <p:cNvPr id="3" name="Content Placeholder 2"/>
          <p:cNvSpPr>
            <a:spLocks noGrp="1"/>
          </p:cNvSpPr>
          <p:nvPr>
            <p:ph idx="1"/>
          </p:nvPr>
        </p:nvSpPr>
        <p:spPr>
          <a:xfrm>
            <a:off x="1295401" y="1072445"/>
            <a:ext cx="9601196" cy="5565422"/>
          </a:xfrm>
        </p:spPr>
        <p:txBody>
          <a:bodyPr>
            <a:normAutofit fontScale="92500" lnSpcReduction="10000"/>
          </a:bodyPr>
          <a:lstStyle/>
          <a:p>
            <a:r>
              <a:rPr lang="en-US" sz="2800" dirty="0" smtClean="0"/>
              <a:t>Name change forthcoming (something such as   “School Librarian Effectiveness Instrument”)</a:t>
            </a:r>
          </a:p>
          <a:p>
            <a:r>
              <a:rPr lang="en-US" sz="2800" dirty="0" smtClean="0"/>
              <a:t>Standards have had some changes in wording; examples:</a:t>
            </a:r>
          </a:p>
          <a:p>
            <a:pPr lvl="1"/>
            <a:r>
              <a:rPr lang="en-US" sz="2800" dirty="0" smtClean="0"/>
              <a:t>Professional Development now defines “published works” as including digital/social media formats that reach beyond the school (Level IV)</a:t>
            </a:r>
          </a:p>
          <a:p>
            <a:pPr lvl="1"/>
            <a:r>
              <a:rPr lang="en-US" sz="2800" dirty="0" smtClean="0"/>
              <a:t>Future-ready librarian language now included</a:t>
            </a:r>
          </a:p>
          <a:p>
            <a:pPr lvl="1"/>
            <a:r>
              <a:rPr lang="en-US" sz="2800" dirty="0" smtClean="0">
                <a:hlinkClick r:id="rId2"/>
              </a:rPr>
              <a:t>http://knowledgequest.aasl.org/future-ready-librarian</a:t>
            </a:r>
            <a:r>
              <a:rPr lang="en-US" sz="2800" dirty="0" smtClean="0"/>
              <a:t> </a:t>
            </a:r>
          </a:p>
          <a:p>
            <a:pPr lvl="1"/>
            <a:r>
              <a:rPr lang="en-US" sz="2800" dirty="0" smtClean="0">
                <a:hlinkClick r:id="rId3"/>
              </a:rPr>
              <a:t>http://www.techlearning.com/future-ready-schools/0022/future-ready-schools/69752</a:t>
            </a:r>
            <a:r>
              <a:rPr lang="en-US" sz="2800" dirty="0" smtClean="0"/>
              <a:t> </a:t>
            </a:r>
          </a:p>
          <a:p>
            <a:pPr marL="457200" lvl="1" indent="0">
              <a:buNone/>
            </a:pPr>
            <a:r>
              <a:rPr lang="en-US" sz="2800" dirty="0" smtClean="0">
                <a:hlinkClick r:id="rId4"/>
              </a:rPr>
              <a:t>http://slmadvocacy.weebly.com</a:t>
            </a:r>
            <a:r>
              <a:rPr lang="en-US" sz="2800" dirty="0" smtClean="0"/>
              <a:t> </a:t>
            </a:r>
          </a:p>
          <a:p>
            <a:endParaRPr lang="en-US" dirty="0"/>
          </a:p>
        </p:txBody>
      </p:sp>
    </p:spTree>
    <p:extLst>
      <p:ext uri="{BB962C8B-B14F-4D97-AF65-F5344CB8AC3E}">
        <p14:creationId xmlns:p14="http://schemas.microsoft.com/office/powerpoint/2010/main" val="27868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883356"/>
            <a:ext cx="8825658" cy="3329581"/>
          </a:xfrm>
        </p:spPr>
        <p:txBody>
          <a:bodyPr/>
          <a:lstStyle/>
          <a:p>
            <a:r>
              <a:rPr lang="en-US" dirty="0" smtClean="0"/>
              <a:t>Best Websites for Teaching and Learning - AASL</a:t>
            </a:r>
            <a:endParaRPr lang="en-US" dirty="0"/>
          </a:p>
        </p:txBody>
      </p:sp>
      <p:sp>
        <p:nvSpPr>
          <p:cNvPr id="3" name="Subtitle 2"/>
          <p:cNvSpPr>
            <a:spLocks noGrp="1"/>
          </p:cNvSpPr>
          <p:nvPr>
            <p:ph type="subTitle" idx="1"/>
          </p:nvPr>
        </p:nvSpPr>
        <p:spPr>
          <a:xfrm>
            <a:off x="1154954" y="4777380"/>
            <a:ext cx="10043623" cy="861420"/>
          </a:xfrm>
        </p:spPr>
        <p:txBody>
          <a:bodyPr>
            <a:noAutofit/>
          </a:bodyPr>
          <a:lstStyle/>
          <a:p>
            <a:r>
              <a:rPr lang="en-US" sz="2800" dirty="0">
                <a:hlinkClick r:id="rId2"/>
              </a:rPr>
              <a:t>http://</a:t>
            </a:r>
            <a:r>
              <a:rPr lang="en-US" sz="2800" dirty="0" smtClean="0">
                <a:hlinkClick r:id="rId2"/>
              </a:rPr>
              <a:t>www.ala.org/aasl/standards/best/websites</a:t>
            </a:r>
            <a:r>
              <a:rPr lang="en-US" sz="2800" dirty="0" smtClean="0"/>
              <a:t> </a:t>
            </a:r>
            <a:endParaRPr lang="en-US" sz="2800" dirty="0"/>
          </a:p>
        </p:txBody>
      </p:sp>
    </p:spTree>
    <p:extLst>
      <p:ext uri="{BB962C8B-B14F-4D97-AF65-F5344CB8AC3E}">
        <p14:creationId xmlns:p14="http://schemas.microsoft.com/office/powerpoint/2010/main" val="924985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962886" y="2759844"/>
            <a:ext cx="563577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Social Networking</a:t>
            </a:r>
            <a:endParaRPr lang="en-US" sz="5400" b="1" cap="none" spc="0" dirty="0">
              <a:ln/>
              <a:solidFill>
                <a:schemeClr val="accent4"/>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587" y="0"/>
            <a:ext cx="10676413" cy="6858000"/>
          </a:xfrm>
          <a:prstGeom prst="rect">
            <a:avLst/>
          </a:prstGeom>
        </p:spPr>
      </p:pic>
    </p:spTree>
    <p:extLst>
      <p:ext uri="{BB962C8B-B14F-4D97-AF65-F5344CB8AC3E}">
        <p14:creationId xmlns:p14="http://schemas.microsoft.com/office/powerpoint/2010/main" val="14237140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TIME !!!</a:t>
            </a:r>
            <a:endParaRPr lang="en-US" dirty="0"/>
          </a:p>
        </p:txBody>
      </p:sp>
      <p:sp>
        <p:nvSpPr>
          <p:cNvPr id="3" name="Content Placeholder 2"/>
          <p:cNvSpPr>
            <a:spLocks noGrp="1"/>
          </p:cNvSpPr>
          <p:nvPr>
            <p:ph idx="1"/>
          </p:nvPr>
        </p:nvSpPr>
        <p:spPr/>
        <p:txBody>
          <a:bodyPr>
            <a:normAutofit/>
          </a:bodyPr>
          <a:lstStyle/>
          <a:p>
            <a:r>
              <a:rPr lang="en-US" sz="6000" dirty="0" smtClean="0">
                <a:hlinkClick r:id="rId2"/>
              </a:rPr>
              <a:t>http://quizizz.com</a:t>
            </a:r>
            <a:endParaRPr lang="en-US" sz="6000" dirty="0" smtClean="0"/>
          </a:p>
          <a:p>
            <a:endParaRPr lang="en-US" sz="6000" dirty="0"/>
          </a:p>
          <a:p>
            <a:r>
              <a:rPr lang="en-US" sz="6000" dirty="0" smtClean="0"/>
              <a:t>join.quizizz.com   </a:t>
            </a:r>
            <a:endParaRPr lang="en-US" sz="6000" dirty="0"/>
          </a:p>
        </p:txBody>
      </p:sp>
    </p:spTree>
    <p:extLst>
      <p:ext uri="{BB962C8B-B14F-4D97-AF65-F5344CB8AC3E}">
        <p14:creationId xmlns:p14="http://schemas.microsoft.com/office/powerpoint/2010/main" val="3869715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16910</TotalTime>
  <Words>378</Words>
  <Application>Microsoft Office PowerPoint</Application>
  <PresentationFormat>Widescreen</PresentationFormat>
  <Paragraphs>66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vt:lpstr>
      <vt:lpstr>ESSA / MKES / and Online Tools Discussion</vt:lpstr>
      <vt:lpstr>Every Student Succeeds Act (ESSA)</vt:lpstr>
      <vt:lpstr>Every Student Succeeds Act (ESSA)</vt:lpstr>
      <vt:lpstr>Every Student Succeeds Act (ESSA)</vt:lpstr>
      <vt:lpstr>ESSA Listening Sessions</vt:lpstr>
      <vt:lpstr>[MKES]</vt:lpstr>
      <vt:lpstr>Best Websites for Teaching and Learning - AASL</vt:lpstr>
      <vt:lpstr>PowerPoint Presentation</vt:lpstr>
      <vt:lpstr>TEST TIME !!!</vt:lpstr>
      <vt:lpstr>PowerPoint Presentation</vt:lpstr>
      <vt:lpstr>PowerPoint Presentation</vt:lpstr>
      <vt:lpstr>PowerPoint Presentation</vt:lpstr>
      <vt:lpstr>Biteable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Seesaw</vt:lpstr>
      <vt:lpstr>PowerPoint Presentation</vt:lpstr>
      <vt:lpstr>PowerPoint Presentation</vt:lpstr>
      <vt:lpstr>PowerPoint Presentation</vt:lpstr>
      <vt:lpstr>PowerPoint Presentation</vt:lpstr>
    </vt:vector>
  </TitlesOfParts>
  <Company>University of West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Free, fabulous online tools</dc:title>
  <dc:creator>Phyllis Snipes</dc:creator>
  <cp:lastModifiedBy>Phyllis Snipes</cp:lastModifiedBy>
  <cp:revision>46</cp:revision>
  <cp:lastPrinted>2016-04-14T01:09:50Z</cp:lastPrinted>
  <dcterms:created xsi:type="dcterms:W3CDTF">2016-04-01T17:52:08Z</dcterms:created>
  <dcterms:modified xsi:type="dcterms:W3CDTF">2016-09-19T01:27:57Z</dcterms:modified>
</cp:coreProperties>
</file>